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 Light" panose="020B0604020202020204" charset="0"/>
      <p:regular r:id="rId13"/>
    </p:embeddedFont>
    <p:embeddedFont>
      <p:font typeface="Segoe UI Light" panose="020B0502040204020203" pitchFamily="34" charset="0"/>
      <p:regular r:id="rId14"/>
      <p:italic r:id="rId15"/>
    </p:embeddedFont>
    <p:embeddedFont>
      <p:font typeface="Montserrat Classic Bold" panose="020B0604020202020204" charset="0"/>
      <p:regular r:id="rId16"/>
    </p:embeddedFont>
    <p:embeddedFont>
      <p:font typeface="Archivo Black" panose="020B0604020202020204" charset="0"/>
      <p:regular r:id="rId17"/>
    </p:embeddedFont>
    <p:embeddedFont>
      <p:font typeface="Open Sauce" panose="020B0604020202020204" charset="0"/>
      <p:regular r:id="rId18"/>
    </p:embeddedFont>
    <p:embeddedFont>
      <p:font typeface="Franklin Gothic Medium" panose="020B060302010202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5.png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12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3.jpeg"/><Relationship Id="rId5" Type="http://schemas.openxmlformats.org/officeDocument/2006/relationships/image" Target="../media/image16.jpeg"/><Relationship Id="rId10" Type="http://schemas.openxmlformats.org/officeDocument/2006/relationships/image" Target="../media/image18.jpeg"/><Relationship Id="rId4" Type="http://schemas.openxmlformats.org/officeDocument/2006/relationships/image" Target="../media/image10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56411" r="-564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928152" y="371186"/>
            <a:ext cx="2431696" cy="2185966"/>
            <a:chOff x="0" y="0"/>
            <a:chExt cx="3242261" cy="2914622"/>
          </a:xfrm>
        </p:grpSpPr>
        <p:sp>
          <p:nvSpPr>
            <p:cNvPr id="11" name="Freeform 11"/>
            <p:cNvSpPr/>
            <p:nvPr/>
          </p:nvSpPr>
          <p:spPr>
            <a:xfrm>
              <a:off x="474970" y="0"/>
              <a:ext cx="2292322" cy="2292322"/>
            </a:xfrm>
            <a:custGeom>
              <a:avLst/>
              <a:gdLst/>
              <a:ahLst/>
              <a:cxnLst/>
              <a:rect l="l" t="t" r="r" b="b"/>
              <a:pathLst>
                <a:path w="2292322" h="2292322">
                  <a:moveTo>
                    <a:pt x="0" y="0"/>
                  </a:moveTo>
                  <a:lnTo>
                    <a:pt x="2292321" y="0"/>
                  </a:lnTo>
                  <a:lnTo>
                    <a:pt x="2292321" y="2292322"/>
                  </a:lnTo>
                  <a:lnTo>
                    <a:pt x="0" y="229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2282797"/>
              <a:ext cx="3242261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3077" b="1" spc="-61" dirty="0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47756" y="3691565"/>
            <a:ext cx="7992488" cy="277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6"/>
              </a:lnSpc>
            </a:pPr>
            <a:r>
              <a:rPr lang="en-US" sz="8113" spc="113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ADAB-ADAB MASJID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807" r="-888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265670" y="520001"/>
            <a:ext cx="1422842" cy="1895452"/>
            <a:chOff x="0" y="0"/>
            <a:chExt cx="345834" cy="4607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762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19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85652" y="453326"/>
            <a:ext cx="10575083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Dilarang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bersyair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bernyanyi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dalam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265670" y="2451787"/>
            <a:ext cx="1422842" cy="1895736"/>
            <a:chOff x="0" y="0"/>
            <a:chExt cx="345834" cy="4607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831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20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85652" y="2385112"/>
            <a:ext cx="10575083" cy="145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Keluar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dari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menggunakan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kaki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sebelah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kiri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265670" y="4383856"/>
            <a:ext cx="1422842" cy="1929238"/>
            <a:chOff x="0" y="0"/>
            <a:chExt cx="345834" cy="4689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974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21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85652" y="4753901"/>
            <a:ext cx="10575083" cy="71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keluar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22595" y="6414578"/>
            <a:ext cx="119936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ar-AE" sz="8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اللَّهُمَّ إِنِّي </a:t>
            </a:r>
            <a:r>
              <a:rPr lang="ar-AE" sz="8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أَسْأَلُكَ مِنْ فَضْلِكَ</a:t>
            </a:r>
            <a:endParaRPr lang="ar-AE" sz="8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422595" y="8320935"/>
            <a:ext cx="12638141" cy="145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Artinya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"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Allah,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sesungguhnya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aku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memohon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fadilah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kepada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-Mu."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6760" r="-1676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987" r="-1098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55" r="-5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LISTENING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357" r="-2535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9014" r="-39014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37659" r="-62946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151" r="-25151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50303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39014" r="-39014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4419761" y="873518"/>
            <a:ext cx="2431696" cy="2185966"/>
            <a:chOff x="0" y="0"/>
            <a:chExt cx="3242261" cy="2914622"/>
          </a:xfrm>
        </p:grpSpPr>
        <p:sp>
          <p:nvSpPr>
            <p:cNvPr id="33" name="Freeform 33"/>
            <p:cNvSpPr/>
            <p:nvPr/>
          </p:nvSpPr>
          <p:spPr>
            <a:xfrm>
              <a:off x="474970" y="0"/>
              <a:ext cx="2292322" cy="2292322"/>
            </a:xfrm>
            <a:custGeom>
              <a:avLst/>
              <a:gdLst/>
              <a:ahLst/>
              <a:cxnLst/>
              <a:rect l="l" t="t" r="r" b="b"/>
              <a:pathLst>
                <a:path w="2292322" h="2292322">
                  <a:moveTo>
                    <a:pt x="0" y="0"/>
                  </a:moveTo>
                  <a:lnTo>
                    <a:pt x="2292321" y="0"/>
                  </a:lnTo>
                  <a:lnTo>
                    <a:pt x="2292321" y="2292322"/>
                  </a:lnTo>
                  <a:lnTo>
                    <a:pt x="0" y="229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2282797"/>
              <a:ext cx="3242261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3077" b="1" spc="-61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968" b="-229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27244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6890" y="5310545"/>
            <a:ext cx="1345436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Apabila melihat masjid maka ucapkanlah shalawat kepada Rasulullah Saw.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9518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6890" y="7633284"/>
            <a:ext cx="1345436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Melangkah masuk ke masjid dengan mendahulukan kaki kanan.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24966" y="9063054"/>
            <a:ext cx="1072493" cy="964114"/>
            <a:chOff x="0" y="0"/>
            <a:chExt cx="1429991" cy="1285486"/>
          </a:xfrm>
        </p:grpSpPr>
        <p:sp>
          <p:nvSpPr>
            <p:cNvPr id="12" name="Freeform 12"/>
            <p:cNvSpPr/>
            <p:nvPr/>
          </p:nvSpPr>
          <p:spPr>
            <a:xfrm>
              <a:off x="209484" y="0"/>
              <a:ext cx="1011022" cy="1011022"/>
            </a:xfrm>
            <a:custGeom>
              <a:avLst/>
              <a:gdLst/>
              <a:ahLst/>
              <a:cxnLst/>
              <a:rect l="l" t="t" r="r" b="b"/>
              <a:pathLst>
                <a:path w="1011022" h="1011022">
                  <a:moveTo>
                    <a:pt x="0" y="0"/>
                  </a:moveTo>
                  <a:lnTo>
                    <a:pt x="1011022" y="0"/>
                  </a:lnTo>
                  <a:lnTo>
                    <a:pt x="1011022" y="1011022"/>
                  </a:lnTo>
                  <a:lnTo>
                    <a:pt x="0" y="1011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1001497"/>
              <a:ext cx="1429991" cy="283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8"/>
                </a:lnSpc>
              </a:pPr>
              <a:r>
                <a:rPr lang="en-US" sz="1357" b="1" spc="-27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1915" y="131589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4707" y="1523184"/>
            <a:ext cx="13454364" cy="67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Membaca doa masuk masjid, yaitu: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" y="2891912"/>
            <a:ext cx="14361414" cy="362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ar-AE" sz="8000" b="1" dirty="0">
                <a:latin typeface="Franklin Gothic Medium" panose="020B0603020102020204" pitchFamily="34" charset="0"/>
                <a:cs typeface="Segoe UI Light" panose="020B0502040204020203" pitchFamily="34" charset="0"/>
              </a:rPr>
              <a:t>اللَّهُمَّ اغْفِرْلِيْ </a:t>
            </a:r>
            <a:r>
              <a:rPr lang="ar-AE" sz="8000" b="1" dirty="0" smtClean="0">
                <a:latin typeface="Franklin Gothic Medium" panose="020B0603020102020204" pitchFamily="34" charset="0"/>
                <a:cs typeface="Segoe UI Light" panose="020B0502040204020203" pitchFamily="34" charset="0"/>
              </a:rPr>
              <a:t>ذُنُوْبِيْ </a:t>
            </a:r>
            <a:r>
              <a:rPr lang="ar-AE" sz="8000" b="1" dirty="0">
                <a:latin typeface="Franklin Gothic Medium" panose="020B0603020102020204" pitchFamily="34" charset="0"/>
                <a:cs typeface="Segoe UI Light" panose="020B0502040204020203" pitchFamily="34" charset="0"/>
              </a:rPr>
              <a:t>وَافْتَحْ لِيْ أَبْوَابَ رَحْمَتِكَ</a:t>
            </a:r>
          </a:p>
          <a:p>
            <a:pPr algn="r" rtl="1">
              <a:lnSpc>
                <a:spcPts val="9106"/>
              </a:lnSpc>
            </a:pPr>
            <a:endParaRPr lang="ar-EG" sz="6599" spc="646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  <a:rtl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12075" y="6723318"/>
            <a:ext cx="14357533" cy="14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3"/>
              </a:lnSpc>
            </a:pP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Artinya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"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Ya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Allah,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ampunilah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dosa-dosaku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dan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bukakanlah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padaku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pintu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111" spc="402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rahmat</a:t>
            </a:r>
            <a:r>
              <a:rPr lang="en-US" sz="4111" spc="402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-Mu."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85274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27184" r="-7305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48485" y="1327480"/>
            <a:ext cx="1221733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4269" y="1365580"/>
            <a:ext cx="8423252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Masuk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hendaknya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dengan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niat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i’tikaf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yaitu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37555" y="4014744"/>
            <a:ext cx="12110155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8619"/>
              </a:lnSpc>
            </a:pPr>
            <a:r>
              <a:rPr lang="ar-AE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نَوَيْتُ الاِعْتِكَافَ فِي هذَا المَسْجِدِ لِلّهِ تَعَالى</a:t>
            </a:r>
            <a:endParaRPr lang="ar-EG" sz="7200" spc="612" dirty="0">
              <a:solidFill>
                <a:srgbClr val="231F20"/>
              </a:solidFill>
              <a:latin typeface="Segoe UI Light" panose="020B0502040204020203" pitchFamily="34" charset="0"/>
              <a:ea typeface="Open Sauce"/>
              <a:cs typeface="Segoe UI Light" panose="020B0502040204020203" pitchFamily="34" charset="0"/>
              <a:sym typeface="Open Sauce"/>
              <a:rtl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7093" y="7487707"/>
            <a:ext cx="14245031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Artinya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"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Saya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berniat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iktikaf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karena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Allah SWT."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102448"/>
            <a:ext cx="1030374" cy="926252"/>
            <a:chOff x="0" y="0"/>
            <a:chExt cx="1373832" cy="1235003"/>
          </a:xfrm>
        </p:grpSpPr>
        <p:sp>
          <p:nvSpPr>
            <p:cNvPr id="12" name="Freeform 12"/>
            <p:cNvSpPr/>
            <p:nvPr/>
          </p:nvSpPr>
          <p:spPr>
            <a:xfrm>
              <a:off x="201257" y="0"/>
              <a:ext cx="971318" cy="971318"/>
            </a:xfrm>
            <a:custGeom>
              <a:avLst/>
              <a:gdLst/>
              <a:ahLst/>
              <a:cxnLst/>
              <a:rect l="l" t="t" r="r" b="b"/>
              <a:pathLst>
                <a:path w="971318" h="971318">
                  <a:moveTo>
                    <a:pt x="0" y="0"/>
                  </a:moveTo>
                  <a:lnTo>
                    <a:pt x="971318" y="0"/>
                  </a:lnTo>
                  <a:lnTo>
                    <a:pt x="971318" y="971318"/>
                  </a:lnTo>
                  <a:lnTo>
                    <a:pt x="0" y="971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971318"/>
              <a:ext cx="1373832" cy="263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4"/>
                </a:lnSpc>
              </a:pPr>
              <a:r>
                <a:rPr lang="en-US" sz="1303" b="1" spc="-26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72531" y="-733639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9868" y="2071702"/>
            <a:ext cx="1422842" cy="1932069"/>
            <a:chOff x="0" y="0"/>
            <a:chExt cx="345834" cy="4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7662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29850" y="2005027"/>
            <a:ext cx="13429450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Disunnahkan berwudhu terlabih dahulu sebelum masuk ke masjid.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8166" y="1386640"/>
            <a:ext cx="5689104" cy="275488"/>
            <a:chOff x="0" y="0"/>
            <a:chExt cx="4519796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609868" y="4003772"/>
            <a:ext cx="1422842" cy="1933068"/>
            <a:chOff x="0" y="0"/>
            <a:chExt cx="345834" cy="4698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7905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06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29850" y="3937097"/>
            <a:ext cx="13429450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Shalat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sunnah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2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raka’at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Tahiyyatul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sebelum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duduk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609868" y="6126342"/>
            <a:ext cx="1422842" cy="1933068"/>
            <a:chOff x="0" y="0"/>
            <a:chExt cx="345834" cy="4698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7905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07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829850" y="6059667"/>
            <a:ext cx="13429450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Disunnahkan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beri’tikaf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pada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sepuluh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hari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terakhir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bulan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Ramadhan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09868" y="8248911"/>
            <a:ext cx="1422842" cy="1859403"/>
            <a:chOff x="0" y="0"/>
            <a:chExt cx="345834" cy="4519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08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829850" y="8182236"/>
            <a:ext cx="13429450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Disunnahkan memakai pakaian terbaik, terutama pakaian berwarna putih.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188" r="-7618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265670" y="1028700"/>
            <a:ext cx="1422842" cy="1972763"/>
            <a:chOff x="0" y="0"/>
            <a:chExt cx="345834" cy="4794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7553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09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85652" y="962025"/>
            <a:ext cx="10575083" cy="145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1"/>
              </a:lnSpc>
              <a:spcBef>
                <a:spcPct val="0"/>
              </a:spcBef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Disunnahkan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memakai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wangi-wangian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dalam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265670" y="3864840"/>
            <a:ext cx="1422842" cy="1953146"/>
            <a:chOff x="0" y="0"/>
            <a:chExt cx="345834" cy="4747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5834" cy="337643"/>
            </a:xfrm>
            <a:custGeom>
              <a:avLst/>
              <a:gdLst/>
              <a:ahLst/>
              <a:cxnLst/>
              <a:rect l="l" t="t" r="r" b="b"/>
              <a:pathLst>
                <a:path w="345834" h="337643">
                  <a:moveTo>
                    <a:pt x="43529" y="0"/>
                  </a:moveTo>
                  <a:lnTo>
                    <a:pt x="302304" y="0"/>
                  </a:lnTo>
                  <a:cubicBezTo>
                    <a:pt x="326345" y="0"/>
                    <a:pt x="345834" y="19489"/>
                    <a:pt x="345834" y="43529"/>
                  </a:cubicBezTo>
                  <a:lnTo>
                    <a:pt x="345834" y="294114"/>
                  </a:lnTo>
                  <a:cubicBezTo>
                    <a:pt x="345834" y="305658"/>
                    <a:pt x="341247" y="316730"/>
                    <a:pt x="333084" y="324894"/>
                  </a:cubicBezTo>
                  <a:cubicBezTo>
                    <a:pt x="324921" y="333057"/>
                    <a:pt x="313849" y="337643"/>
                    <a:pt x="302304" y="337643"/>
                  </a:cubicBezTo>
                  <a:lnTo>
                    <a:pt x="43529" y="337643"/>
                  </a:lnTo>
                  <a:cubicBezTo>
                    <a:pt x="31985" y="337643"/>
                    <a:pt x="20913" y="333057"/>
                    <a:pt x="12749" y="324894"/>
                  </a:cubicBezTo>
                  <a:cubicBezTo>
                    <a:pt x="4586" y="316730"/>
                    <a:pt x="0" y="305658"/>
                    <a:pt x="0" y="294114"/>
                  </a:cubicBezTo>
                  <a:lnTo>
                    <a:pt x="0" y="43529"/>
                  </a:lnTo>
                  <a:cubicBezTo>
                    <a:pt x="0" y="31985"/>
                    <a:pt x="4586" y="20913"/>
                    <a:pt x="12749" y="12749"/>
                  </a:cubicBezTo>
                  <a:cubicBezTo>
                    <a:pt x="20913" y="4586"/>
                    <a:pt x="31985" y="0"/>
                    <a:pt x="43529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2785"/>
              <a:ext cx="345834" cy="45194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8611"/>
                </a:lnSpc>
                <a:spcBef>
                  <a:spcPct val="0"/>
                </a:spcBef>
              </a:pPr>
              <a:r>
                <a:rPr lang="en-US" sz="6240" b="1" spc="62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10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85652" y="3798165"/>
            <a:ext cx="10575083" cy="517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Empat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amalan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yang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dianjurkan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masjid:</a:t>
            </a:r>
          </a:p>
          <a:p>
            <a:pPr algn="l">
              <a:lnSpc>
                <a:spcPts val="5861"/>
              </a:lnSpc>
            </a:pPr>
            <a:endParaRPr lang="en-US" sz="4247" spc="416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7069" lvl="1" indent="-458534" algn="l">
              <a:lnSpc>
                <a:spcPts val="5861"/>
              </a:lnSpc>
              <a:buFont typeface="Arial"/>
              <a:buChar char="•"/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Dakwah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ilallah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</a:p>
          <a:p>
            <a:pPr marL="917069" lvl="1" indent="-458534" algn="l">
              <a:lnSpc>
                <a:spcPts val="5861"/>
              </a:lnSpc>
              <a:buFont typeface="Arial"/>
              <a:buChar char="•"/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Ta’lim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ta’allum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</a:t>
            </a:r>
          </a:p>
          <a:p>
            <a:pPr marL="917069" lvl="1" indent="-458534" algn="l">
              <a:lnSpc>
                <a:spcPts val="5861"/>
              </a:lnSpc>
              <a:buFont typeface="Arial"/>
              <a:buChar char="•"/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Dzikir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&amp;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ibadah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; </a:t>
            </a: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dan</a:t>
            </a:r>
            <a:endParaRPr lang="en-US" sz="4247" spc="416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7069" lvl="1" indent="-458534" algn="l">
              <a:lnSpc>
                <a:spcPts val="5861"/>
              </a:lnSpc>
              <a:buFont typeface="Arial"/>
              <a:buChar char="•"/>
            </a:pPr>
            <a:r>
              <a:rPr lang="en-US" sz="4247" spc="416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Khidmat</a:t>
            </a:r>
            <a:r>
              <a:rPr lang="en-US" sz="4247" spc="416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773378" y="8968389"/>
            <a:ext cx="1287357" cy="1157266"/>
            <a:chOff x="0" y="0"/>
            <a:chExt cx="1716476" cy="1543022"/>
          </a:xfrm>
        </p:grpSpPr>
        <p:sp>
          <p:nvSpPr>
            <p:cNvPr id="16" name="Freeform 16"/>
            <p:cNvSpPr/>
            <p:nvPr/>
          </p:nvSpPr>
          <p:spPr>
            <a:xfrm>
              <a:off x="251452" y="0"/>
              <a:ext cx="1213572" cy="1213572"/>
            </a:xfrm>
            <a:custGeom>
              <a:avLst/>
              <a:gdLst/>
              <a:ahLst/>
              <a:cxnLst/>
              <a:rect l="l" t="t" r="r" b="b"/>
              <a:pathLst>
                <a:path w="1213572" h="1213572">
                  <a:moveTo>
                    <a:pt x="0" y="0"/>
                  </a:moveTo>
                  <a:lnTo>
                    <a:pt x="1213572" y="0"/>
                  </a:lnTo>
                  <a:lnTo>
                    <a:pt x="1213572" y="1213572"/>
                  </a:lnTo>
                  <a:lnTo>
                    <a:pt x="0" y="1213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1213572"/>
              <a:ext cx="1716476" cy="329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4"/>
                </a:lnSpc>
              </a:pPr>
              <a:r>
                <a:rPr lang="en-US" sz="1629" b="1" spc="-32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60" r="-60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894421" y="-6332"/>
            <a:ext cx="7281908" cy="4096074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8989" b="-898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92417" y="165879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6948" y="1523184"/>
            <a:ext cx="10204342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Hendaknya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menutup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aurat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selama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berada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0628" y="414915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5160" y="4013541"/>
            <a:ext cx="12945665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dianjurkan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shalat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masjid,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sedangkan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wanita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dianjurkan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shalat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dirumah</a:t>
            </a:r>
            <a:endParaRPr lang="en-US" sz="3924" spc="384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70938" y="651627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5470" y="6380666"/>
            <a:ext cx="12719576" cy="204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Shaf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terbaik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bagi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adalah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shaf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pertama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sedangkan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bagi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wanita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adalah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shaf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paling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belakang</a:t>
            </a:r>
            <a:endParaRPr lang="en-US" sz="3924" spc="384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528" r="-3452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6601" y="204977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3995" y="1914165"/>
            <a:ext cx="1291740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Dimakruhkan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membawa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bau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yang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tidak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sedap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dalam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601" y="45603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3995" y="4081886"/>
            <a:ext cx="12917404" cy="204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Dilarang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membicarakan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hal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duniawi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dalam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masjid,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apalagi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mengadakan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perdagangan</a:t>
            </a:r>
            <a:endParaRPr lang="en-US" sz="3924" spc="384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6601" y="707101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3995" y="6935406"/>
            <a:ext cx="1291740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Dilarang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mengumumkan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barang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hilang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dalam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869" b="-11900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4427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6890" y="5310545"/>
            <a:ext cx="1345436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Merendahkan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suara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bacaan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Al-Qur’an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bila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yang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sedang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shalat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dekat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kita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76889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6890" y="7633284"/>
            <a:ext cx="13454364" cy="135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5"/>
              </a:lnSpc>
            </a:pP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Dilarang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menjadikan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masjid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sebagai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jalan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Hanya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sekedar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3924" spc="384" dirty="0" err="1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lewat</a:t>
            </a:r>
            <a:r>
              <a:rPr lang="en-US" sz="3924" spc="384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646901" y="8991379"/>
            <a:ext cx="1224798" cy="1101029"/>
            <a:chOff x="0" y="0"/>
            <a:chExt cx="1633064" cy="1468038"/>
          </a:xfrm>
        </p:grpSpPr>
        <p:sp>
          <p:nvSpPr>
            <p:cNvPr id="12" name="Freeform 12"/>
            <p:cNvSpPr/>
            <p:nvPr/>
          </p:nvSpPr>
          <p:spPr>
            <a:xfrm>
              <a:off x="239233" y="0"/>
              <a:ext cx="1154598" cy="1154598"/>
            </a:xfrm>
            <a:custGeom>
              <a:avLst/>
              <a:gdLst/>
              <a:ahLst/>
              <a:cxnLst/>
              <a:rect l="l" t="t" r="r" b="b"/>
              <a:pathLst>
                <a:path w="1154598" h="1154598">
                  <a:moveTo>
                    <a:pt x="0" y="0"/>
                  </a:moveTo>
                  <a:lnTo>
                    <a:pt x="1154598" y="0"/>
                  </a:lnTo>
                  <a:lnTo>
                    <a:pt x="1154598" y="1154598"/>
                  </a:lnTo>
                  <a:lnTo>
                    <a:pt x="0" y="1154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1154598"/>
              <a:ext cx="1633064" cy="31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9"/>
                </a:lnSpc>
              </a:pPr>
              <a:r>
                <a:rPr lang="en-US" sz="1549" b="1" spc="-30">
                  <a:solidFill>
                    <a:srgbClr val="04050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YANUTA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299</Words>
  <Application>Microsoft Office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Montserrat Light</vt:lpstr>
      <vt:lpstr>Segoe UI Light</vt:lpstr>
      <vt:lpstr>Montserrat Classic Bold</vt:lpstr>
      <vt:lpstr>Arial</vt:lpstr>
      <vt:lpstr>Archivo Black</vt:lpstr>
      <vt:lpstr>Open Sauce</vt:lpstr>
      <vt:lpstr>Franklin Gothic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Adab-adab Masjid</dc:title>
  <cp:lastModifiedBy>Admin</cp:lastModifiedBy>
  <cp:revision>4</cp:revision>
  <dcterms:created xsi:type="dcterms:W3CDTF">2006-08-16T00:00:00Z</dcterms:created>
  <dcterms:modified xsi:type="dcterms:W3CDTF">2024-11-16T08:36:46Z</dcterms:modified>
  <dc:identifier>DAGWXDfXCj8</dc:identifier>
</cp:coreProperties>
</file>